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0" r:id="rId5"/>
    <p:sldId id="270" r:id="rId6"/>
    <p:sldId id="271" r:id="rId7"/>
    <p:sldId id="273" r:id="rId8"/>
    <p:sldId id="274" r:id="rId9"/>
    <p:sldId id="272" r:id="rId10"/>
    <p:sldId id="261" r:id="rId11"/>
    <p:sldId id="266"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4/26/2025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8823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494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117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9919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4/26/2025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9058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315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3319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081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32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4/26/2025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17561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4/26/2025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130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4/26/2025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618012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54" name="Rectangle 53">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D326A95-1F3B-CF9A-CD50-D630C744B5D3}"/>
              </a:ext>
            </a:extLst>
          </p:cNvPr>
          <p:cNvSpPr>
            <a:spLocks noGrp="1"/>
          </p:cNvSpPr>
          <p:nvPr>
            <p:ph type="ctrTitle"/>
          </p:nvPr>
        </p:nvSpPr>
        <p:spPr>
          <a:xfrm>
            <a:off x="1161288" y="1559768"/>
            <a:ext cx="3182111" cy="3135379"/>
          </a:xfrm>
        </p:spPr>
        <p:txBody>
          <a:bodyPr>
            <a:normAutofit/>
          </a:bodyPr>
          <a:lstStyle/>
          <a:p>
            <a:r>
              <a:rPr lang="en-US" sz="4700" dirty="0">
                <a:solidFill>
                  <a:schemeClr val="bg1"/>
                </a:solidFill>
              </a:rPr>
              <a:t>Witness!</a:t>
            </a:r>
            <a:br>
              <a:rPr lang="en-US" sz="4700" dirty="0">
                <a:solidFill>
                  <a:schemeClr val="bg1"/>
                </a:solidFill>
              </a:rPr>
            </a:br>
            <a:endParaRPr lang="en-US" sz="4700" dirty="0">
              <a:solidFill>
                <a:schemeClr val="bg1"/>
              </a:solidFill>
            </a:endParaRPr>
          </a:p>
        </p:txBody>
      </p:sp>
      <p:sp>
        <p:nvSpPr>
          <p:cNvPr id="3" name="Subtitle 2">
            <a:extLst>
              <a:ext uri="{FF2B5EF4-FFF2-40B4-BE49-F238E27FC236}">
                <a16:creationId xmlns:a16="http://schemas.microsoft.com/office/drawing/2014/main" id="{C295F750-1425-495B-742B-7A4C71B39944}"/>
              </a:ext>
            </a:extLst>
          </p:cNvPr>
          <p:cNvSpPr>
            <a:spLocks noGrp="1"/>
          </p:cNvSpPr>
          <p:nvPr>
            <p:ph type="subTitle" idx="1"/>
          </p:nvPr>
        </p:nvSpPr>
        <p:spPr>
          <a:xfrm>
            <a:off x="1256493" y="4708186"/>
            <a:ext cx="2978282" cy="992223"/>
          </a:xfrm>
        </p:spPr>
        <p:txBody>
          <a:bodyPr>
            <a:normAutofit/>
          </a:bodyPr>
          <a:lstStyle/>
          <a:p>
            <a:pPr>
              <a:spcAft>
                <a:spcPts val="600"/>
              </a:spcAft>
            </a:pPr>
            <a:r>
              <a:rPr lang="en-US" sz="1400" dirty="0">
                <a:solidFill>
                  <a:schemeClr val="bg1"/>
                </a:solidFill>
              </a:rPr>
              <a:t>Christian Knowledge &amp; Living</a:t>
            </a:r>
          </a:p>
          <a:p>
            <a:pPr>
              <a:spcAft>
                <a:spcPts val="600"/>
              </a:spcAft>
            </a:pPr>
            <a:r>
              <a:rPr lang="en-US" sz="1400" dirty="0">
                <a:solidFill>
                  <a:schemeClr val="bg1"/>
                </a:solidFill>
              </a:rPr>
              <a:t>Jeffrey Crews</a:t>
            </a:r>
          </a:p>
          <a:p>
            <a:pPr>
              <a:spcAft>
                <a:spcPts val="600"/>
              </a:spcAft>
            </a:pPr>
            <a:r>
              <a:rPr lang="en-US" sz="1400" dirty="0">
                <a:solidFill>
                  <a:schemeClr val="bg1"/>
                </a:solidFill>
              </a:rPr>
              <a:t>4/27/2025</a:t>
            </a:r>
          </a:p>
        </p:txBody>
      </p:sp>
      <p:sp>
        <p:nvSpPr>
          <p:cNvPr id="55" name="Rectangle 54">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7" name="Straight Connector 46">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A colorful background with text&#10;&#10;Description automatically generated">
            <a:extLst>
              <a:ext uri="{FF2B5EF4-FFF2-40B4-BE49-F238E27FC236}">
                <a16:creationId xmlns:a16="http://schemas.microsoft.com/office/drawing/2014/main" id="{CA014E1A-06DB-A910-0DA8-85691ED7194A}"/>
              </a:ext>
            </a:extLst>
          </p:cNvPr>
          <p:cNvPicPr>
            <a:picLocks noChangeAspect="1"/>
          </p:cNvPicPr>
          <p:nvPr/>
        </p:nvPicPr>
        <p:blipFill>
          <a:blip r:embed="rId3"/>
          <a:srcRect t="1683" r="-1" b="-1"/>
          <a:stretch/>
        </p:blipFill>
        <p:spPr>
          <a:xfrm>
            <a:off x="5610638" y="645106"/>
            <a:ext cx="5674101" cy="5564663"/>
          </a:xfrm>
          <a:prstGeom prst="rect">
            <a:avLst/>
          </a:prstGeom>
        </p:spPr>
      </p:pic>
    </p:spTree>
    <p:extLst>
      <p:ext uri="{BB962C8B-B14F-4D97-AF65-F5344CB8AC3E}">
        <p14:creationId xmlns:p14="http://schemas.microsoft.com/office/powerpoint/2010/main" val="829734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6BD6-EFF0-FE86-C5D2-B09088EE2763}"/>
              </a:ext>
            </a:extLst>
          </p:cNvPr>
          <p:cNvSpPr>
            <a:spLocks noGrp="1"/>
          </p:cNvSpPr>
          <p:nvPr>
            <p:ph type="title"/>
          </p:nvPr>
        </p:nvSpPr>
        <p:spPr/>
        <p:txBody>
          <a:bodyPr/>
          <a:lstStyle/>
          <a:p>
            <a:r>
              <a:rPr lang="en-US" dirty="0"/>
              <a:t>Discussion Questions Round 1</a:t>
            </a:r>
          </a:p>
        </p:txBody>
      </p:sp>
      <p:sp>
        <p:nvSpPr>
          <p:cNvPr id="3" name="Content Placeholder 2">
            <a:extLst>
              <a:ext uri="{FF2B5EF4-FFF2-40B4-BE49-F238E27FC236}">
                <a16:creationId xmlns:a16="http://schemas.microsoft.com/office/drawing/2014/main" id="{F5FDC2BD-515F-EC14-85E1-097885B98822}"/>
              </a:ext>
            </a:extLst>
          </p:cNvPr>
          <p:cNvSpPr>
            <a:spLocks noGrp="1"/>
          </p:cNvSpPr>
          <p:nvPr>
            <p:ph idx="1"/>
          </p:nvPr>
        </p:nvSpPr>
        <p:spPr>
          <a:xfrm>
            <a:off x="1066800" y="1796143"/>
            <a:ext cx="10058400" cy="4637313"/>
          </a:xfrm>
        </p:spPr>
        <p:txBody>
          <a:bodyPr>
            <a:normAutofit/>
          </a:bodyPr>
          <a:lstStyle/>
          <a:p>
            <a:r>
              <a:rPr lang="en-US" sz="2800" dirty="0"/>
              <a:t>What important facts do you see in these verses about why and how God saved you? </a:t>
            </a:r>
          </a:p>
          <a:p>
            <a:pPr lvl="1"/>
            <a:r>
              <a:rPr lang="en-US" sz="2600" dirty="0"/>
              <a:t>Romans 3:23</a:t>
            </a:r>
          </a:p>
          <a:p>
            <a:pPr lvl="1"/>
            <a:r>
              <a:rPr lang="en-US" sz="2600" dirty="0"/>
              <a:t>Romans 6:23</a:t>
            </a:r>
          </a:p>
          <a:p>
            <a:pPr lvl="1"/>
            <a:r>
              <a:rPr lang="en-US" sz="2600" dirty="0"/>
              <a:t>Romans 5:8</a:t>
            </a:r>
          </a:p>
          <a:p>
            <a:pPr lvl="1"/>
            <a:r>
              <a:rPr lang="en-US" sz="2600" dirty="0"/>
              <a:t>John 1:12</a:t>
            </a:r>
          </a:p>
          <a:p>
            <a:r>
              <a:rPr lang="en-US" sz="2800" dirty="0"/>
              <a:t>Describe in your own words the truth of Romans 5:1 as you have experienced it in your life? </a:t>
            </a:r>
          </a:p>
          <a:p>
            <a:endParaRPr lang="en-US" sz="2800" dirty="0"/>
          </a:p>
          <a:p>
            <a:pPr lvl="1"/>
            <a:endParaRPr lang="en-US" sz="2600" dirty="0"/>
          </a:p>
        </p:txBody>
      </p:sp>
    </p:spTree>
    <p:extLst>
      <p:ext uri="{BB962C8B-B14F-4D97-AF65-F5344CB8AC3E}">
        <p14:creationId xmlns:p14="http://schemas.microsoft.com/office/powerpoint/2010/main" val="117963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6BD6-EFF0-FE86-C5D2-B09088EE2763}"/>
              </a:ext>
            </a:extLst>
          </p:cNvPr>
          <p:cNvSpPr>
            <a:spLocks noGrp="1"/>
          </p:cNvSpPr>
          <p:nvPr>
            <p:ph type="title"/>
          </p:nvPr>
        </p:nvSpPr>
        <p:spPr/>
        <p:txBody>
          <a:bodyPr/>
          <a:lstStyle/>
          <a:p>
            <a:r>
              <a:rPr lang="en-US" dirty="0"/>
              <a:t>Discussion Questions Round 2</a:t>
            </a:r>
          </a:p>
        </p:txBody>
      </p:sp>
      <p:sp>
        <p:nvSpPr>
          <p:cNvPr id="3" name="Content Placeholder 2">
            <a:extLst>
              <a:ext uri="{FF2B5EF4-FFF2-40B4-BE49-F238E27FC236}">
                <a16:creationId xmlns:a16="http://schemas.microsoft.com/office/drawing/2014/main" id="{F5FDC2BD-515F-EC14-85E1-097885B98822}"/>
              </a:ext>
            </a:extLst>
          </p:cNvPr>
          <p:cNvSpPr>
            <a:spLocks noGrp="1"/>
          </p:cNvSpPr>
          <p:nvPr>
            <p:ph idx="1"/>
          </p:nvPr>
        </p:nvSpPr>
        <p:spPr>
          <a:xfrm>
            <a:off x="1066800" y="1796143"/>
            <a:ext cx="10058400" cy="4637313"/>
          </a:xfrm>
        </p:spPr>
        <p:txBody>
          <a:bodyPr>
            <a:normAutofit/>
          </a:bodyPr>
          <a:lstStyle/>
          <a:p>
            <a:r>
              <a:rPr lang="en-US" sz="2800" dirty="0"/>
              <a:t>What if you share your testimony and someone says “that’s good for you but I don’t need that.” </a:t>
            </a:r>
          </a:p>
        </p:txBody>
      </p:sp>
    </p:spTree>
    <p:extLst>
      <p:ext uri="{BB962C8B-B14F-4D97-AF65-F5344CB8AC3E}">
        <p14:creationId xmlns:p14="http://schemas.microsoft.com/office/powerpoint/2010/main" val="258002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20" name="Rectangle 19">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4" name="Content Placeholder 3">
            <a:extLst>
              <a:ext uri="{FF2B5EF4-FFF2-40B4-BE49-F238E27FC236}">
                <a16:creationId xmlns:a16="http://schemas.microsoft.com/office/drawing/2014/main" id="{8794A0A8-6945-C0C7-75BF-67B3D8737141}"/>
              </a:ext>
            </a:extLst>
          </p:cNvPr>
          <p:cNvPicPr>
            <a:picLocks noChangeAspect="1"/>
          </p:cNvPicPr>
          <p:nvPr/>
        </p:nvPicPr>
        <p:blipFill>
          <a:blip r:embed="rId2"/>
          <a:stretch>
            <a:fillRect/>
          </a:stretch>
        </p:blipFill>
        <p:spPr>
          <a:xfrm>
            <a:off x="1205256" y="1236381"/>
            <a:ext cx="4414438" cy="4403402"/>
          </a:xfrm>
          <a:prstGeom prst="rect">
            <a:avLst/>
          </a:prstGeom>
        </p:spPr>
      </p:pic>
    </p:spTree>
    <p:extLst>
      <p:ext uri="{BB962C8B-B14F-4D97-AF65-F5344CB8AC3E}">
        <p14:creationId xmlns:p14="http://schemas.microsoft.com/office/powerpoint/2010/main" val="4239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91E745F-B3C2-C78F-95BA-D5B6BED5F67A}"/>
              </a:ext>
            </a:extLst>
          </p:cNvPr>
          <p:cNvPicPr>
            <a:picLocks noGrp="1" noChangeAspect="1"/>
          </p:cNvPicPr>
          <p:nvPr>
            <p:ph idx="1"/>
          </p:nvPr>
        </p:nvPicPr>
        <p:blipFill>
          <a:blip r:embed="rId2"/>
          <a:stretch>
            <a:fillRect/>
          </a:stretch>
        </p:blipFill>
        <p:spPr>
          <a:xfrm>
            <a:off x="3086878" y="480060"/>
            <a:ext cx="6018244" cy="5897880"/>
          </a:xfrm>
          <a:prstGeom prst="rect">
            <a:avLst/>
          </a:prstGeom>
        </p:spPr>
      </p:pic>
    </p:spTree>
    <p:extLst>
      <p:ext uri="{BB962C8B-B14F-4D97-AF65-F5344CB8AC3E}">
        <p14:creationId xmlns:p14="http://schemas.microsoft.com/office/powerpoint/2010/main" val="392850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2BF1-69C8-506C-B6CC-DCC140BFC18B}"/>
              </a:ext>
            </a:extLst>
          </p:cNvPr>
          <p:cNvSpPr>
            <a:spLocks noGrp="1"/>
          </p:cNvSpPr>
          <p:nvPr>
            <p:ph type="title"/>
          </p:nvPr>
        </p:nvSpPr>
        <p:spPr>
          <a:xfrm>
            <a:off x="800100" y="1516836"/>
            <a:ext cx="10609118" cy="3239905"/>
          </a:xfrm>
        </p:spPr>
        <p:txBody>
          <a:bodyPr>
            <a:normAutofit/>
          </a:bodyPr>
          <a:lstStyle/>
          <a:p>
            <a:r>
              <a:rPr lang="en-US" sz="3800" dirty="0"/>
              <a:t>“</a:t>
            </a:r>
            <a:r>
              <a:rPr lang="en-US" sz="3800" dirty="0">
                <a:solidFill>
                  <a:srgbClr val="1F1F1F"/>
                </a:solidFill>
              </a:rPr>
              <a:t>M</a:t>
            </a:r>
            <a:r>
              <a:rPr lang="en-US" sz="3800" b="0" i="0" dirty="0">
                <a:solidFill>
                  <a:srgbClr val="1F1F1F"/>
                </a:solidFill>
                <a:effectLst/>
              </a:rPr>
              <a:t>ake known His deeds among the peoples!</a:t>
            </a:r>
            <a:r>
              <a:rPr lang="en-US" sz="3800" dirty="0"/>
              <a:t>”</a:t>
            </a:r>
            <a:br>
              <a:rPr lang="en-US" sz="3800" dirty="0"/>
            </a:br>
            <a:r>
              <a:rPr lang="en-US" sz="3800" dirty="0"/>
              <a:t>							        Psalm 105:1 </a:t>
            </a:r>
            <a:br>
              <a:rPr lang="en-US" sz="3800" dirty="0"/>
            </a:br>
            <a:r>
              <a:rPr lang="en-US" sz="3800" dirty="0"/>
              <a:t>   </a:t>
            </a:r>
            <a:br>
              <a:rPr lang="en-US" sz="3800" dirty="0"/>
            </a:br>
            <a:r>
              <a:rPr lang="en-US" sz="3800" dirty="0"/>
              <a:t>“Who will you tell about Jesus this week?”</a:t>
            </a:r>
            <a:br>
              <a:rPr lang="en-US" sz="3800" dirty="0"/>
            </a:br>
            <a:r>
              <a:rPr lang="en-US" sz="3800" dirty="0"/>
              <a:t>							        Bill Malick	</a:t>
            </a:r>
          </a:p>
        </p:txBody>
      </p:sp>
      <p:sp>
        <p:nvSpPr>
          <p:cNvPr id="3" name="Content Placeholder 2">
            <a:extLst>
              <a:ext uri="{FF2B5EF4-FFF2-40B4-BE49-F238E27FC236}">
                <a16:creationId xmlns:a16="http://schemas.microsoft.com/office/drawing/2014/main" id="{0056190B-6461-4950-5524-5F8A9915899A}"/>
              </a:ext>
            </a:extLst>
          </p:cNvPr>
          <p:cNvSpPr>
            <a:spLocks noGrp="1"/>
          </p:cNvSpPr>
          <p:nvPr>
            <p:ph idx="1"/>
          </p:nvPr>
        </p:nvSpPr>
        <p:spPr>
          <a:xfrm>
            <a:off x="1066800" y="6286500"/>
            <a:ext cx="10058400" cy="126826"/>
          </a:xfrm>
        </p:spPr>
        <p:txBody>
          <a:bodyPr>
            <a:normAutofit fontScale="25000" lnSpcReduction="20000"/>
          </a:bodyPr>
          <a:lstStyle/>
          <a:p>
            <a:endParaRPr lang="en-US" sz="2400" dirty="0"/>
          </a:p>
        </p:txBody>
      </p:sp>
    </p:spTree>
    <p:extLst>
      <p:ext uri="{BB962C8B-B14F-4D97-AF65-F5344CB8AC3E}">
        <p14:creationId xmlns:p14="http://schemas.microsoft.com/office/powerpoint/2010/main" val="103254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2BF1-69C8-506C-B6CC-DCC140BFC18B}"/>
              </a:ext>
            </a:extLst>
          </p:cNvPr>
          <p:cNvSpPr>
            <a:spLocks noGrp="1"/>
          </p:cNvSpPr>
          <p:nvPr>
            <p:ph type="title"/>
          </p:nvPr>
        </p:nvSpPr>
        <p:spPr>
          <a:xfrm>
            <a:off x="767443" y="642594"/>
            <a:ext cx="10842171" cy="1371600"/>
          </a:xfrm>
        </p:spPr>
        <p:txBody>
          <a:bodyPr/>
          <a:lstStyle/>
          <a:p>
            <a:r>
              <a:rPr lang="en-US" dirty="0"/>
              <a:t>Some Answers We Might be Seeking </a:t>
            </a:r>
          </a:p>
        </p:txBody>
      </p:sp>
      <p:sp>
        <p:nvSpPr>
          <p:cNvPr id="3" name="Content Placeholder 2">
            <a:extLst>
              <a:ext uri="{FF2B5EF4-FFF2-40B4-BE49-F238E27FC236}">
                <a16:creationId xmlns:a16="http://schemas.microsoft.com/office/drawing/2014/main" id="{0056190B-6461-4950-5524-5F8A9915899A}"/>
              </a:ext>
            </a:extLst>
          </p:cNvPr>
          <p:cNvSpPr>
            <a:spLocks noGrp="1"/>
          </p:cNvSpPr>
          <p:nvPr>
            <p:ph idx="1"/>
          </p:nvPr>
        </p:nvSpPr>
        <p:spPr/>
        <p:txBody>
          <a:bodyPr>
            <a:normAutofit/>
          </a:bodyPr>
          <a:lstStyle/>
          <a:p>
            <a:r>
              <a:rPr lang="en-US" sz="2400" dirty="0"/>
              <a:t>Why do we use the word “witnessing?”</a:t>
            </a:r>
          </a:p>
          <a:p>
            <a:r>
              <a:rPr lang="en-US" sz="2400" dirty="0"/>
              <a:t>Who is a witness of Jesus? </a:t>
            </a:r>
          </a:p>
          <a:p>
            <a:r>
              <a:rPr lang="en-US" sz="2400" dirty="0"/>
              <a:t>When can I share what I know and how much? </a:t>
            </a:r>
          </a:p>
          <a:p>
            <a:r>
              <a:rPr lang="en-US" sz="2400" dirty="0"/>
              <a:t>What if someone says “that’s good for you, but I don’t need that.” </a:t>
            </a:r>
          </a:p>
        </p:txBody>
      </p:sp>
    </p:spTree>
    <p:extLst>
      <p:ext uri="{BB962C8B-B14F-4D97-AF65-F5344CB8AC3E}">
        <p14:creationId xmlns:p14="http://schemas.microsoft.com/office/powerpoint/2010/main" val="53712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2AC52-42B2-5BB1-0C69-1B32A6019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469A2-3E85-211F-38DB-6AD2E1696015}"/>
              </a:ext>
            </a:extLst>
          </p:cNvPr>
          <p:cNvSpPr>
            <a:spLocks noGrp="1"/>
          </p:cNvSpPr>
          <p:nvPr>
            <p:ph type="title"/>
          </p:nvPr>
        </p:nvSpPr>
        <p:spPr>
          <a:xfrm>
            <a:off x="767443" y="642594"/>
            <a:ext cx="10842171" cy="1371600"/>
          </a:xfrm>
        </p:spPr>
        <p:txBody>
          <a:bodyPr>
            <a:normAutofit/>
          </a:bodyPr>
          <a:lstStyle/>
          <a:p>
            <a:pPr rtl="0"/>
            <a:r>
              <a:rPr lang="en-US" sz="3600" b="0" i="0" u="none" strike="noStrike" dirty="0">
                <a:solidFill>
                  <a:srgbClr val="000000"/>
                </a:solidFill>
                <a:effectLst/>
                <a:latin typeface="Arial" panose="020B0604020202020204" pitchFamily="34" charset="0"/>
              </a:rPr>
              <a:t>Witnesses are all who have been saved form their well-earned condemnation.</a:t>
            </a:r>
            <a:endParaRPr lang="en-US" sz="6600" dirty="0"/>
          </a:p>
        </p:txBody>
      </p:sp>
      <p:sp>
        <p:nvSpPr>
          <p:cNvPr id="3" name="Content Placeholder 2">
            <a:extLst>
              <a:ext uri="{FF2B5EF4-FFF2-40B4-BE49-F238E27FC236}">
                <a16:creationId xmlns:a16="http://schemas.microsoft.com/office/drawing/2014/main" id="{FFF999BE-9ED1-0C87-953F-D159680D1049}"/>
              </a:ext>
            </a:extLst>
          </p:cNvPr>
          <p:cNvSpPr>
            <a:spLocks noGrp="1"/>
          </p:cNvSpPr>
          <p:nvPr>
            <p:ph idx="1"/>
          </p:nvPr>
        </p:nvSpPr>
        <p:spPr/>
        <p:txBody>
          <a:bodyPr>
            <a:normAutofit/>
          </a:bodyPr>
          <a:lstStyle/>
          <a:p>
            <a:r>
              <a:rPr lang="en-US" sz="2400" dirty="0"/>
              <a:t>Acts 1:8</a:t>
            </a:r>
          </a:p>
          <a:p>
            <a:r>
              <a:rPr lang="en-US" sz="2400" dirty="0"/>
              <a:t>1 John 5:11-12</a:t>
            </a:r>
          </a:p>
          <a:p>
            <a:r>
              <a:rPr lang="en-US" sz="2400" dirty="0"/>
              <a:t>Mark 5:19</a:t>
            </a:r>
          </a:p>
          <a:p>
            <a:r>
              <a:rPr lang="en-US" sz="2400" dirty="0"/>
              <a:t>That's me and that’s you and that’s a little intimidating. There is no getting around the truth: if you were there as an eyewitness of the change God made in your heart, and you were, then you are Jesus’ witness. We need to tell what He did to show us mercy. </a:t>
            </a:r>
          </a:p>
          <a:p>
            <a:r>
              <a:rPr lang="en-US" sz="2400" dirty="0">
                <a:solidFill>
                  <a:srgbClr val="FF0000"/>
                </a:solidFill>
              </a:rPr>
              <a:t>Recommended reading: Isaiah 43:10-12</a:t>
            </a:r>
            <a:endParaRPr lang="en-US" sz="2400" dirty="0"/>
          </a:p>
        </p:txBody>
      </p:sp>
    </p:spTree>
    <p:extLst>
      <p:ext uri="{BB962C8B-B14F-4D97-AF65-F5344CB8AC3E}">
        <p14:creationId xmlns:p14="http://schemas.microsoft.com/office/powerpoint/2010/main" val="133086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0F7D-705F-25CB-655B-D50B1BA32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85A0E-BF53-398B-1EE3-AF363C5E29D6}"/>
              </a:ext>
            </a:extLst>
          </p:cNvPr>
          <p:cNvSpPr>
            <a:spLocks noGrp="1"/>
          </p:cNvSpPr>
          <p:nvPr>
            <p:ph type="title"/>
          </p:nvPr>
        </p:nvSpPr>
        <p:spPr>
          <a:xfrm>
            <a:off x="767443" y="642594"/>
            <a:ext cx="10842171" cy="1371600"/>
          </a:xfrm>
        </p:spPr>
        <p:txBody>
          <a:bodyPr>
            <a:normAutofit/>
          </a:bodyPr>
          <a:lstStyle/>
          <a:p>
            <a:pPr rtl="0"/>
            <a:r>
              <a:rPr lang="en-US" sz="3600" b="0" i="0" u="none" strike="noStrike" dirty="0">
                <a:solidFill>
                  <a:srgbClr val="000000"/>
                </a:solidFill>
                <a:effectLst/>
                <a:latin typeface="Arial" panose="020B0604020202020204" pitchFamily="34" charset="0"/>
              </a:rPr>
              <a:t>Witnessing means sharing what is factual and no more.</a:t>
            </a:r>
            <a:endParaRPr lang="en-US" sz="11500" dirty="0"/>
          </a:p>
        </p:txBody>
      </p:sp>
      <p:sp>
        <p:nvSpPr>
          <p:cNvPr id="3" name="Content Placeholder 2">
            <a:extLst>
              <a:ext uri="{FF2B5EF4-FFF2-40B4-BE49-F238E27FC236}">
                <a16:creationId xmlns:a16="http://schemas.microsoft.com/office/drawing/2014/main" id="{B86FB06C-B1C7-F613-6C43-AA5F1B7842CE}"/>
              </a:ext>
            </a:extLst>
          </p:cNvPr>
          <p:cNvSpPr>
            <a:spLocks noGrp="1"/>
          </p:cNvSpPr>
          <p:nvPr>
            <p:ph idx="1"/>
          </p:nvPr>
        </p:nvSpPr>
        <p:spPr>
          <a:xfrm>
            <a:off x="978568" y="2103120"/>
            <a:ext cx="10363200" cy="4265596"/>
          </a:xfrm>
        </p:spPr>
        <p:txBody>
          <a:bodyPr>
            <a:normAutofit lnSpcReduction="10000"/>
          </a:bodyPr>
          <a:lstStyle/>
          <a:p>
            <a:r>
              <a:rPr lang="en-US" sz="2400" dirty="0"/>
              <a:t>Deuteronomy 4:2</a:t>
            </a:r>
          </a:p>
          <a:p>
            <a:r>
              <a:rPr lang="en-US" sz="2400" dirty="0"/>
              <a:t>Mattew 15:9</a:t>
            </a:r>
          </a:p>
          <a:p>
            <a:r>
              <a:rPr lang="en-US" sz="2400" dirty="0"/>
              <a:t>1 Corinthians 4:6</a:t>
            </a:r>
          </a:p>
          <a:p>
            <a:pPr rtl="0" fontAlgn="base">
              <a:buFont typeface="Arial" panose="020B0604020202020204" pitchFamily="34" charset="0"/>
              <a:buChar char="•"/>
            </a:pPr>
            <a:r>
              <a:rPr lang="en-US" sz="2200" dirty="0"/>
              <a:t>We shouldn’t say things beyond what the Bible clearly promotes in context when we share our faith. </a:t>
            </a:r>
            <a:r>
              <a:rPr lang="en-US" sz="2200" b="0" i="0" u="none" strike="noStrike" dirty="0">
                <a:solidFill>
                  <a:srgbClr val="000000"/>
                </a:solidFill>
                <a:effectLst/>
              </a:rPr>
              <a:t>Everything the Bible plainly and universally says to Jewish audiences about Jesus is good to share with Jewish people today. Everything plainly and universally stated in the Bible to an audience of gentiles is good to share with non-Jewish people. Everything you have personally experienced and is also plainly and universally stated in the Bible </a:t>
            </a:r>
            <a:r>
              <a:rPr lang="en-US" sz="2200" dirty="0">
                <a:solidFill>
                  <a:srgbClr val="000000"/>
                </a:solidFill>
              </a:rPr>
              <a:t>can be shared with anyone</a:t>
            </a:r>
            <a:r>
              <a:rPr lang="en-US" sz="2200" b="0" i="0" u="none" strike="noStrike" dirty="0">
                <a:solidFill>
                  <a:srgbClr val="000000"/>
                </a:solidFill>
                <a:effectLst/>
              </a:rPr>
              <a:t>.</a:t>
            </a:r>
            <a:endParaRPr lang="en-US" sz="2200" dirty="0"/>
          </a:p>
          <a:p>
            <a:r>
              <a:rPr lang="en-US" sz="2400" dirty="0">
                <a:solidFill>
                  <a:srgbClr val="FF0000"/>
                </a:solidFill>
              </a:rPr>
              <a:t>Recommended reading: John 18:37</a:t>
            </a:r>
            <a:endParaRPr lang="en-US" sz="2400" dirty="0"/>
          </a:p>
        </p:txBody>
      </p:sp>
    </p:spTree>
    <p:extLst>
      <p:ext uri="{BB962C8B-B14F-4D97-AF65-F5344CB8AC3E}">
        <p14:creationId xmlns:p14="http://schemas.microsoft.com/office/powerpoint/2010/main" val="12371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8F7B-7EE1-499F-7EBC-DEDBF0C9B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11270-8977-FE40-8366-32FF6D966AD5}"/>
              </a:ext>
            </a:extLst>
          </p:cNvPr>
          <p:cNvSpPr>
            <a:spLocks noGrp="1"/>
          </p:cNvSpPr>
          <p:nvPr>
            <p:ph type="title"/>
          </p:nvPr>
        </p:nvSpPr>
        <p:spPr>
          <a:xfrm>
            <a:off x="767443" y="642594"/>
            <a:ext cx="10842171" cy="1371600"/>
          </a:xfrm>
        </p:spPr>
        <p:txBody>
          <a:bodyPr>
            <a:normAutofit/>
          </a:bodyPr>
          <a:lstStyle/>
          <a:p>
            <a:pPr rtl="0"/>
            <a:r>
              <a:rPr lang="en-US" sz="3600" b="0" i="0" u="none" strike="noStrike" dirty="0">
                <a:solidFill>
                  <a:srgbClr val="000000"/>
                </a:solidFill>
                <a:effectLst/>
                <a:latin typeface="Arial" panose="020B0604020202020204" pitchFamily="34" charset="0"/>
              </a:rPr>
              <a:t>Witnessing means eventually sharing God encounters.</a:t>
            </a:r>
          </a:p>
        </p:txBody>
      </p:sp>
      <p:sp>
        <p:nvSpPr>
          <p:cNvPr id="3" name="Content Placeholder 2">
            <a:extLst>
              <a:ext uri="{FF2B5EF4-FFF2-40B4-BE49-F238E27FC236}">
                <a16:creationId xmlns:a16="http://schemas.microsoft.com/office/drawing/2014/main" id="{249DABDD-9E1C-A3B8-3179-2A77461DAA08}"/>
              </a:ext>
            </a:extLst>
          </p:cNvPr>
          <p:cNvSpPr>
            <a:spLocks noGrp="1"/>
          </p:cNvSpPr>
          <p:nvPr>
            <p:ph idx="1"/>
          </p:nvPr>
        </p:nvSpPr>
        <p:spPr>
          <a:xfrm>
            <a:off x="1066799" y="2103120"/>
            <a:ext cx="10114547" cy="4112286"/>
          </a:xfrm>
        </p:spPr>
        <p:txBody>
          <a:bodyPr>
            <a:normAutofit lnSpcReduction="10000"/>
          </a:bodyPr>
          <a:lstStyle/>
          <a:p>
            <a:r>
              <a:rPr lang="en-US" sz="2400" dirty="0"/>
              <a:t>John 17:3</a:t>
            </a:r>
          </a:p>
          <a:p>
            <a:r>
              <a:rPr lang="en-US" sz="2400" dirty="0"/>
              <a:t>Acts 26:16</a:t>
            </a:r>
          </a:p>
          <a:p>
            <a:r>
              <a:rPr lang="en-US" sz="2400" dirty="0"/>
              <a:t>John 16:24</a:t>
            </a:r>
          </a:p>
          <a:p>
            <a:r>
              <a:rPr lang="en-US" sz="2400" dirty="0"/>
              <a:t>1 Peter 2:3</a:t>
            </a:r>
          </a:p>
          <a:p>
            <a:r>
              <a:rPr lang="en-US" sz="2400" dirty="0"/>
              <a:t>God wants his people to be witnesses of what they continue to personally “know” and “see” of Him. He wants you to ask to experience His goodness, receive joy, and share the way that is real in your life. He wants you to worship by telling what He has done in your life.</a:t>
            </a:r>
          </a:p>
          <a:p>
            <a:r>
              <a:rPr lang="en-US" sz="2400" dirty="0">
                <a:solidFill>
                  <a:srgbClr val="FF0000"/>
                </a:solidFill>
              </a:rPr>
              <a:t>Recommended reading: Acts 12:3-19, Acts 22:6-9, Acts 26:12-13</a:t>
            </a:r>
            <a:endParaRPr lang="en-US" sz="2400" dirty="0"/>
          </a:p>
        </p:txBody>
      </p:sp>
    </p:spTree>
    <p:extLst>
      <p:ext uri="{BB962C8B-B14F-4D97-AF65-F5344CB8AC3E}">
        <p14:creationId xmlns:p14="http://schemas.microsoft.com/office/powerpoint/2010/main" val="351021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16734-FF2D-E390-4103-2F2DFCCF3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0EACE-DDD3-8778-7D0D-EC3AA57859F2}"/>
              </a:ext>
            </a:extLst>
          </p:cNvPr>
          <p:cNvSpPr>
            <a:spLocks noGrp="1"/>
          </p:cNvSpPr>
          <p:nvPr>
            <p:ph type="title"/>
          </p:nvPr>
        </p:nvSpPr>
        <p:spPr>
          <a:xfrm>
            <a:off x="767443" y="642594"/>
            <a:ext cx="10842171" cy="1371600"/>
          </a:xfrm>
        </p:spPr>
        <p:txBody>
          <a:bodyPr>
            <a:normAutofit/>
          </a:bodyPr>
          <a:lstStyle/>
          <a:p>
            <a:pPr rtl="0"/>
            <a:r>
              <a:rPr lang="en-US" sz="3600" b="0" i="0" u="none" strike="noStrike" dirty="0">
                <a:solidFill>
                  <a:srgbClr val="000000"/>
                </a:solidFill>
                <a:effectLst/>
                <a:latin typeface="Arial" panose="020B0604020202020204" pitchFamily="34" charset="0"/>
              </a:rPr>
              <a:t>A Witness is Careful to Share </a:t>
            </a:r>
            <a:r>
              <a:rPr lang="en-US" sz="3600" dirty="0">
                <a:solidFill>
                  <a:srgbClr val="000000"/>
                </a:solidFill>
                <a:latin typeface="Arial" panose="020B0604020202020204" pitchFamily="34" charset="0"/>
              </a:rPr>
              <a:t>S</a:t>
            </a:r>
            <a:r>
              <a:rPr lang="en-US" sz="3600" b="0" i="0" u="none" strike="noStrike" dirty="0">
                <a:solidFill>
                  <a:srgbClr val="000000"/>
                </a:solidFill>
                <a:effectLst/>
                <a:latin typeface="Arial" panose="020B0604020202020204" pitchFamily="34" charset="0"/>
              </a:rPr>
              <a:t>eeds and not Pearls</a:t>
            </a:r>
          </a:p>
        </p:txBody>
      </p:sp>
      <p:sp>
        <p:nvSpPr>
          <p:cNvPr id="3" name="Content Placeholder 2">
            <a:extLst>
              <a:ext uri="{FF2B5EF4-FFF2-40B4-BE49-F238E27FC236}">
                <a16:creationId xmlns:a16="http://schemas.microsoft.com/office/drawing/2014/main" id="{8DB9423C-AD5B-F1AC-16E8-2469841343AE}"/>
              </a:ext>
            </a:extLst>
          </p:cNvPr>
          <p:cNvSpPr>
            <a:spLocks noGrp="1"/>
          </p:cNvSpPr>
          <p:nvPr>
            <p:ph idx="1"/>
          </p:nvPr>
        </p:nvSpPr>
        <p:spPr>
          <a:xfrm>
            <a:off x="1026695" y="1860884"/>
            <a:ext cx="10098505" cy="4555958"/>
          </a:xfrm>
        </p:spPr>
        <p:txBody>
          <a:bodyPr>
            <a:normAutofit fontScale="92500" lnSpcReduction="20000"/>
          </a:bodyPr>
          <a:lstStyle/>
          <a:p>
            <a:r>
              <a:rPr lang="en-US" sz="2400" dirty="0"/>
              <a:t>Matthew 13:4-8</a:t>
            </a:r>
          </a:p>
          <a:p>
            <a:r>
              <a:rPr lang="en-US" sz="2400" dirty="0"/>
              <a:t>Mattew 7:6</a:t>
            </a:r>
          </a:p>
          <a:p>
            <a:r>
              <a:rPr lang="en-US" sz="2400" dirty="0"/>
              <a:t>Jesus taught to throw seeds, not throw everything you know at </a:t>
            </a:r>
            <a:r>
              <a:rPr lang="en-US" sz="2400" dirty="0" err="1"/>
              <a:t>peopel</a:t>
            </a:r>
            <a:r>
              <a:rPr lang="en-US" sz="2400" dirty="0"/>
              <a:t>. Pearls are special, personally cherished, sometimes opinionated beliefs about living an abundant life that honors God. Even believers cannot share all these things in common, and sharing pearls with unbelievers can confuse and anger them. What did Paul share when he was a witness to unbelievers in Acts 26? He gave 1. Biblically proper respect and common ground, 2. his personal story of conversion, 3. an appeal to the authority of scripture and prophesy, a biblical invitation, and a biblical guarantee that the unbelievers would see and know that the gospel is true eventually. In short, he kept everything closely related to the Gospel in order to have confidence.</a:t>
            </a:r>
          </a:p>
          <a:p>
            <a:r>
              <a:rPr lang="en-US" sz="2400" dirty="0">
                <a:solidFill>
                  <a:srgbClr val="FF0000"/>
                </a:solidFill>
              </a:rPr>
              <a:t>Recommended reading: Acts 26, Acts 17:22-31, Romans 14</a:t>
            </a:r>
            <a:endParaRPr lang="en-US" sz="2400" dirty="0"/>
          </a:p>
        </p:txBody>
      </p:sp>
    </p:spTree>
    <p:extLst>
      <p:ext uri="{BB962C8B-B14F-4D97-AF65-F5344CB8AC3E}">
        <p14:creationId xmlns:p14="http://schemas.microsoft.com/office/powerpoint/2010/main" val="119993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266D1-9AE3-1013-C100-7BE22163C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07229-CA1C-A8A3-9279-1D661FAFD5BC}"/>
              </a:ext>
            </a:extLst>
          </p:cNvPr>
          <p:cNvSpPr>
            <a:spLocks noGrp="1"/>
          </p:cNvSpPr>
          <p:nvPr>
            <p:ph type="title"/>
          </p:nvPr>
        </p:nvSpPr>
        <p:spPr>
          <a:xfrm>
            <a:off x="767443" y="642594"/>
            <a:ext cx="10842171" cy="1371600"/>
          </a:xfrm>
        </p:spPr>
        <p:txBody>
          <a:bodyPr>
            <a:normAutofit/>
          </a:bodyPr>
          <a:lstStyle/>
          <a:p>
            <a:pPr rtl="0"/>
            <a:r>
              <a:rPr lang="en-US" sz="3600" b="0" i="0" u="none" strike="noStrike" dirty="0">
                <a:solidFill>
                  <a:srgbClr val="000000"/>
                </a:solidFill>
                <a:effectLst/>
                <a:latin typeface="Arial" panose="020B0604020202020204" pitchFamily="34" charset="0"/>
              </a:rPr>
              <a:t>A witness eventually becomes an ambassador</a:t>
            </a:r>
            <a:endParaRPr lang="en-US" sz="11500" dirty="0"/>
          </a:p>
        </p:txBody>
      </p:sp>
      <p:sp>
        <p:nvSpPr>
          <p:cNvPr id="3" name="Content Placeholder 2">
            <a:extLst>
              <a:ext uri="{FF2B5EF4-FFF2-40B4-BE49-F238E27FC236}">
                <a16:creationId xmlns:a16="http://schemas.microsoft.com/office/drawing/2014/main" id="{A73414F6-373D-AF4F-608B-FF1668A79594}"/>
              </a:ext>
            </a:extLst>
          </p:cNvPr>
          <p:cNvSpPr>
            <a:spLocks noGrp="1"/>
          </p:cNvSpPr>
          <p:nvPr>
            <p:ph idx="1"/>
          </p:nvPr>
        </p:nvSpPr>
        <p:spPr>
          <a:xfrm>
            <a:off x="1066800" y="2103120"/>
            <a:ext cx="10058400" cy="4112286"/>
          </a:xfrm>
        </p:spPr>
        <p:txBody>
          <a:bodyPr>
            <a:normAutofit/>
          </a:bodyPr>
          <a:lstStyle/>
          <a:p>
            <a:r>
              <a:rPr lang="en-US" sz="2400" dirty="0"/>
              <a:t>2 Corinthians 5:20</a:t>
            </a:r>
          </a:p>
          <a:p>
            <a:r>
              <a:rPr lang="en-US" sz="2400" dirty="0"/>
              <a:t>Jesus wants you to say something for Him when you connect with an unbeliever. He wants to says “be reconciled to God.” Unbelievers are not given any other command in the New Testament besides this. The Bible does not insist that unbelievers try out all the prescriptions of living a good life before believing in Jesus. Be an ambassador to unbelievers, not their life coach.</a:t>
            </a:r>
          </a:p>
          <a:p>
            <a:pPr marL="0" indent="0">
              <a:buNone/>
            </a:pPr>
            <a:endParaRPr lang="en-US" sz="2400" dirty="0"/>
          </a:p>
        </p:txBody>
      </p:sp>
    </p:spTree>
    <p:extLst>
      <p:ext uri="{BB962C8B-B14F-4D97-AF65-F5344CB8AC3E}">
        <p14:creationId xmlns:p14="http://schemas.microsoft.com/office/powerpoint/2010/main" val="3119682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5415</TotalTime>
  <Words>695</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Schoolbook</vt:lpstr>
      <vt:lpstr>Franklin Gothic Book</vt:lpstr>
      <vt:lpstr>Garamond</vt:lpstr>
      <vt:lpstr>SavonVTI</vt:lpstr>
      <vt:lpstr>Witness! </vt:lpstr>
      <vt:lpstr>PowerPoint Presentation</vt:lpstr>
      <vt:lpstr>“Make known His deeds among the peoples!”                Psalm 105:1      “Who will you tell about Jesus this week?”                Bill Malick </vt:lpstr>
      <vt:lpstr>Some Answers We Might be Seeking </vt:lpstr>
      <vt:lpstr>Witnesses are all who have been saved form their well-earned condemnation.</vt:lpstr>
      <vt:lpstr>Witnessing means sharing what is factual and no more.</vt:lpstr>
      <vt:lpstr>Witnessing means eventually sharing God encounters.</vt:lpstr>
      <vt:lpstr>A Witness is Careful to Share Seeds and not Pearls</vt:lpstr>
      <vt:lpstr>A witness eventually becomes an ambassador</vt:lpstr>
      <vt:lpstr>Discussion Questions Round 1</vt:lpstr>
      <vt:lpstr>Discussion Questions Round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 Guzman</dc:creator>
  <cp:lastModifiedBy>Jeffrey Crews</cp:lastModifiedBy>
  <cp:revision>14</cp:revision>
  <dcterms:created xsi:type="dcterms:W3CDTF">2024-09-14T13:05:04Z</dcterms:created>
  <dcterms:modified xsi:type="dcterms:W3CDTF">2025-04-26T20:47:00Z</dcterms:modified>
</cp:coreProperties>
</file>